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346" r:id="rId4"/>
    <p:sldId id="281" r:id="rId5"/>
    <p:sldId id="284" r:id="rId6"/>
    <p:sldId id="285" r:id="rId7"/>
    <p:sldId id="286" r:id="rId8"/>
    <p:sldId id="321" r:id="rId9"/>
    <p:sldId id="345" r:id="rId10"/>
    <p:sldId id="287" r:id="rId11"/>
    <p:sldId id="322" r:id="rId12"/>
    <p:sldId id="325" r:id="rId13"/>
    <p:sldId id="347" r:id="rId14"/>
    <p:sldId id="328" r:id="rId15"/>
    <p:sldId id="324" r:id="rId16"/>
    <p:sldId id="406" r:id="rId17"/>
    <p:sldId id="326" r:id="rId18"/>
    <p:sldId id="327" r:id="rId19"/>
    <p:sldId id="329" r:id="rId20"/>
    <p:sldId id="415" r:id="rId21"/>
    <p:sldId id="330" r:id="rId22"/>
    <p:sldId id="331" r:id="rId23"/>
    <p:sldId id="408" r:id="rId24"/>
    <p:sldId id="289" r:id="rId25"/>
    <p:sldId id="349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407" r:id="rId35"/>
    <p:sldId id="334" r:id="rId36"/>
    <p:sldId id="336" r:id="rId37"/>
    <p:sldId id="335" r:id="rId38"/>
    <p:sldId id="333" r:id="rId39"/>
    <p:sldId id="337" r:id="rId40"/>
    <p:sldId id="301" r:id="rId41"/>
    <p:sldId id="505" r:id="rId42"/>
    <p:sldId id="388" r:id="rId43"/>
    <p:sldId id="391" r:id="rId44"/>
    <p:sldId id="498" r:id="rId45"/>
    <p:sldId id="392" r:id="rId46"/>
    <p:sldId id="393" r:id="rId47"/>
    <p:sldId id="395" r:id="rId48"/>
    <p:sldId id="397" r:id="rId49"/>
    <p:sldId id="398" r:id="rId50"/>
    <p:sldId id="399" r:id="rId51"/>
    <p:sldId id="400" r:id="rId52"/>
    <p:sldId id="402" r:id="rId53"/>
    <p:sldId id="401" r:id="rId54"/>
    <p:sldId id="403" r:id="rId55"/>
    <p:sldId id="501" r:id="rId56"/>
    <p:sldId id="405" r:id="rId57"/>
    <p:sldId id="504" r:id="rId58"/>
    <p:sldId id="506" r:id="rId59"/>
    <p:sldId id="366" r:id="rId60"/>
    <p:sldId id="363" r:id="rId61"/>
    <p:sldId id="364" r:id="rId62"/>
    <p:sldId id="297" r:id="rId63"/>
    <p:sldId id="360" r:id="rId64"/>
    <p:sldId id="507" r:id="rId65"/>
    <p:sldId id="361" r:id="rId66"/>
    <p:sldId id="365" r:id="rId67"/>
    <p:sldId id="362" r:id="rId68"/>
    <p:sldId id="308" r:id="rId69"/>
    <p:sldId id="310" r:id="rId7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0">
          <p15:clr>
            <a:srgbClr val="A4A3A4"/>
          </p15:clr>
        </p15:guide>
        <p15:guide id="2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DEEBF7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043" autoAdjust="0"/>
    <p:restoredTop sz="94660"/>
  </p:normalViewPr>
  <p:slideViewPr>
    <p:cSldViewPr snapToGrid="0" showGuides="1">
      <p:cViewPr>
        <p:scale>
          <a:sx n="55" d="100"/>
          <a:sy n="55" d="100"/>
        </p:scale>
        <p:origin x="176" y="728"/>
      </p:cViewPr>
      <p:guideLst>
        <p:guide orient="horz" pos="2020"/>
        <p:guide pos="38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4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7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aike.baidu.com/item/%E6%97%B6%E9%97%B4%E5%A4%8D%E6%9D%82%E5%BA%A6/1894057?fromModule=lemma_inlin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piazza.com/ustc.edu.cn/fall2022/eien7002p/hom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371600"/>
            <a:ext cx="9794192" cy="2138363"/>
          </a:xfrm>
        </p:spPr>
        <p:txBody>
          <a:bodyPr/>
          <a:lstStyle/>
          <a:p>
            <a:r>
              <a:rPr lang="en-US" altLang="en-US" sz="4800" dirty="0"/>
              <a:t>Formal Method 202</a:t>
            </a:r>
            <a:r>
              <a:rPr lang="en-US" altLang="zh-CN" sz="4800" dirty="0"/>
              <a:t>2</a:t>
            </a:r>
            <a:r>
              <a:rPr lang="en-US" altLang="en-US" sz="4800" dirty="0"/>
              <a:t>-Fall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205" y="3602038"/>
            <a:ext cx="9144000" cy="1655762"/>
          </a:xfrm>
        </p:spPr>
        <p:txBody>
          <a:bodyPr/>
          <a:lstStyle/>
          <a:p>
            <a:r>
              <a:rPr lang="en-GB" altLang="zh-CN" sz="2400" dirty="0"/>
              <a:t>Review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</a:t>
            </a:r>
            <a:r>
              <a:rPr lang="zh-CN" altLang="en-US" sz="2400" dirty="0"/>
              <a:t> </a:t>
            </a:r>
            <a:r>
              <a:rPr lang="en-US" altLang="zh-CN" sz="2400" dirty="0"/>
              <a:t>Lecture</a:t>
            </a:r>
            <a:r>
              <a:rPr lang="zh-CN" altLang="en-US" sz="2400" dirty="0"/>
              <a:t> </a:t>
            </a:r>
            <a:r>
              <a:rPr lang="en-US" altLang="zh-CN" sz="2400" dirty="0"/>
              <a:t>01</a:t>
            </a:r>
            <a:endParaRPr lang="en-GB" altLang="zh-CN" sz="24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回顾：计算复杂性理论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193416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研究哪些问题是能够被计算机计算的：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900A19-4395-125E-7A0E-4834C8C956EE}"/>
              </a:ext>
            </a:extLst>
          </p:cNvPr>
          <p:cNvGrpSpPr/>
          <p:nvPr/>
        </p:nvGrpSpPr>
        <p:grpSpPr>
          <a:xfrm>
            <a:off x="2287715" y="4142913"/>
            <a:ext cx="4677338" cy="2653391"/>
            <a:chOff x="1728570" y="3692723"/>
            <a:chExt cx="5143565" cy="3165277"/>
          </a:xfrm>
        </p:grpSpPr>
        <p:sp>
          <p:nvSpPr>
            <p:cNvPr id="4" name="椭圆 3"/>
            <p:cNvSpPr/>
            <p:nvPr/>
          </p:nvSpPr>
          <p:spPr>
            <a:xfrm>
              <a:off x="1728570" y="3692723"/>
              <a:ext cx="5143565" cy="316527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59209" y="3925316"/>
              <a:ext cx="1753263" cy="354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NP</a:t>
              </a:r>
              <a:r>
                <a:rPr kumimoji="1" lang="zh-CN" altLang="en-US" dirty="0"/>
                <a:t> 问题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458E8F8-ECD4-4E69-D72D-8D2B66F1D405}"/>
              </a:ext>
            </a:extLst>
          </p:cNvPr>
          <p:cNvGrpSpPr/>
          <p:nvPr/>
        </p:nvGrpSpPr>
        <p:grpSpPr>
          <a:xfrm>
            <a:off x="5546762" y="4829628"/>
            <a:ext cx="1423595" cy="1302724"/>
            <a:chOff x="5034221" y="4139395"/>
            <a:chExt cx="1968416" cy="1839912"/>
          </a:xfrm>
        </p:grpSpPr>
        <p:sp>
          <p:nvSpPr>
            <p:cNvPr id="5" name="椭圆 4"/>
            <p:cNvSpPr/>
            <p:nvPr/>
          </p:nvSpPr>
          <p:spPr>
            <a:xfrm>
              <a:off x="5034221" y="4139395"/>
              <a:ext cx="1785092" cy="183991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50196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49374" y="4833680"/>
              <a:ext cx="1753263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/>
                <a:t>NPC</a:t>
              </a:r>
              <a:r>
                <a:rPr kumimoji="1" lang="zh-CN" altLang="en-US" sz="1600" dirty="0"/>
                <a:t>问题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C811606-7C4C-50DA-1610-B719FAA1F4E1}"/>
              </a:ext>
            </a:extLst>
          </p:cNvPr>
          <p:cNvGrpSpPr/>
          <p:nvPr/>
        </p:nvGrpSpPr>
        <p:grpSpPr>
          <a:xfrm>
            <a:off x="2673709" y="4720372"/>
            <a:ext cx="1407233" cy="1411980"/>
            <a:chOff x="2135703" y="3648015"/>
            <a:chExt cx="1762738" cy="1712800"/>
          </a:xfrm>
        </p:grpSpPr>
        <p:sp>
          <p:nvSpPr>
            <p:cNvPr id="34" name="椭圆 33"/>
            <p:cNvSpPr/>
            <p:nvPr/>
          </p:nvSpPr>
          <p:spPr>
            <a:xfrm>
              <a:off x="2135703" y="3648015"/>
              <a:ext cx="1762738" cy="1712800"/>
            </a:xfrm>
            <a:prstGeom prst="ellipse">
              <a:avLst/>
            </a:prstGeom>
            <a:solidFill>
              <a:srgbClr val="2E75B6">
                <a:alpha val="50196"/>
              </a:srgb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87535" y="4335363"/>
              <a:ext cx="859075" cy="30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P</a:t>
              </a:r>
              <a:r>
                <a:rPr kumimoji="1" lang="zh-CN" altLang="en-US" sz="1400" dirty="0"/>
                <a:t>问题</a:t>
              </a: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670731" y="3919392"/>
            <a:ext cx="114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?= NP</a:t>
            </a:r>
            <a:endParaRPr kumimoji="1" lang="zh-CN" altLang="en-US" sz="2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241C99D-8B5E-A212-F58A-7EE2A0C7EA51}"/>
              </a:ext>
            </a:extLst>
          </p:cNvPr>
          <p:cNvSpPr txBox="1"/>
          <p:nvPr/>
        </p:nvSpPr>
        <p:spPr>
          <a:xfrm>
            <a:off x="480722" y="1591612"/>
            <a:ext cx="1171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-US" altLang="zh-CN" b="1" dirty="0"/>
              <a:t>Polynomial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：即那些存在多项式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时间复杂度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解法的问题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C4C2EAA-E1FE-417D-7CA1-E276058B83C4}"/>
              </a:ext>
            </a:extLst>
          </p:cNvPr>
          <p:cNvSpPr txBox="1"/>
          <p:nvPr/>
        </p:nvSpPr>
        <p:spPr>
          <a:xfrm>
            <a:off x="480722" y="2007201"/>
            <a:ext cx="11711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" altLang="zh-CN" b="1" dirty="0"/>
              <a:t>Non-deterministic Polynomial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 </a:t>
            </a:r>
            <a:r>
              <a:rPr kumimoji="1" lang="zh-CN" altLang="en-US" sz="2000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不确定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能否找到多项式时间复杂度的解法，但是有多项式时间复杂度的方法来验证答案是否正确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4FACB2-28E1-E784-35A1-FA26ADD9A75E}"/>
              </a:ext>
            </a:extLst>
          </p:cNvPr>
          <p:cNvSpPr txBox="1"/>
          <p:nvPr/>
        </p:nvSpPr>
        <p:spPr>
          <a:xfrm>
            <a:off x="480722" y="2746883"/>
            <a:ext cx="11711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NPC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en" altLang="zh-CN" b="1" dirty="0"/>
              <a:t>Np-complete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 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NPC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问题是一个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问题，其他任何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NP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问题都可以在多项式时间内转换或归约成它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描述形式系统的符号工具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2108847"/>
            <a:ext cx="37744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80722" y="2657483"/>
                <a:ext cx="7804150" cy="3082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N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非终结符</a:t>
                </a:r>
                <a:r>
                  <a:rPr lang="zh-CN" altLang="en-US" sz="2000" dirty="0"/>
                  <a:t>的有限集合</a:t>
                </a:r>
                <a:endParaRPr lang="en-US" altLang="zh-CN" sz="2000" dirty="0"/>
              </a:p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T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终结符</a:t>
                </a:r>
                <a:r>
                  <a:rPr lang="zh-CN" altLang="en-US" sz="2000" dirty="0"/>
                  <a:t>的有限集合，且 </a:t>
                </a:r>
                <a:r>
                  <a:rPr lang="en-US" altLang="zh-CN" sz="2000" dirty="0"/>
                  <a:t>N∩T = ∅ </a:t>
                </a:r>
              </a:p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S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开始符号</a:t>
                </a:r>
                <a:r>
                  <a:rPr lang="zh-CN" altLang="en-US" sz="2000" dirty="0"/>
                  <a:t>，且</a:t>
                </a:r>
                <a:r>
                  <a:rPr lang="en-US" altLang="zh-CN" sz="2000" dirty="0"/>
                  <a:t>S∈N</a:t>
                </a:r>
              </a:p>
              <a:p>
                <a:pPr marL="285750" indent="-285750" fontAlgn="auto">
                  <a:lnSpc>
                    <a:spcPct val="200000"/>
                  </a:lnSpc>
                  <a:buFont typeface="Wingdings" panose="05000000000000000000" charset="0"/>
                  <a:buChar char=""/>
                </a:pPr>
                <a:r>
                  <a:rPr lang="en-US" altLang="zh-CN" sz="2000" dirty="0"/>
                  <a:t>P</a:t>
                </a:r>
                <a:r>
                  <a:rPr lang="zh-CN" altLang="en-US" sz="2000" dirty="0"/>
                  <a:t>是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产生式</a:t>
                </a:r>
                <a:r>
                  <a:rPr lang="zh-CN" altLang="en-US" sz="2000" dirty="0"/>
                  <a:t>的有限集合，每个产生式具有的形式如：</a:t>
                </a:r>
                <a:endParaRPr lang="en-US" altLang="zh-CN" sz="2000" dirty="0"/>
              </a:p>
              <a:p>
                <a:pPr>
                  <a:lnSpc>
                    <a:spcPct val="200000"/>
                  </a:lnSpc>
                </a:pPr>
                <a:r>
                  <a:rPr lang="zh-CN" altLang="en-US" sz="2000" dirty="0"/>
                  <a:t>    </a:t>
                </a:r>
                <a:r>
                  <a:rPr lang="en-US" altLang="zh-CN" sz="2000" dirty="0"/>
                  <a:t>N-&gt;</a:t>
                </a:r>
                <a14:m>
                  <m:oMath xmlns:m="http://schemas.openxmlformats.org/officeDocument/2006/math"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000" dirty="0"/>
                  <a:t>,</a:t>
                </a:r>
                <a14:m>
                  <m:oMath xmlns:m="http://schemas.openxmlformats.org/officeDocument/2006/math"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∈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(N ∪ T)*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2" y="2657483"/>
                <a:ext cx="7804150" cy="3082382"/>
              </a:xfrm>
              <a:prstGeom prst="rect">
                <a:avLst/>
              </a:prstGeom>
              <a:blipFill>
                <a:blip r:embed="rId2"/>
                <a:stretch>
                  <a:fillRect l="-649" b="-2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3910FDF7-5387-4746-8E4A-883141F989EB}"/>
              </a:ext>
            </a:extLst>
          </p:cNvPr>
          <p:cNvSpPr txBox="1"/>
          <p:nvPr/>
        </p:nvSpPr>
        <p:spPr>
          <a:xfrm>
            <a:off x="6409376" y="2257373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a|b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58D863-F059-6972-5A22-59CB92010002}"/>
              </a:ext>
            </a:extLst>
          </p:cNvPr>
          <p:cNvSpPr txBox="1"/>
          <p:nvPr/>
        </p:nvSpPr>
        <p:spPr>
          <a:xfrm>
            <a:off x="8563590" y="2257373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aa|ab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</a:p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Sb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ab|bb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7F6C16-625D-73BF-81F3-EC4EDFB7F63E}"/>
              </a:ext>
            </a:extLst>
          </p:cNvPr>
          <p:cNvSpPr txBox="1"/>
          <p:nvPr/>
        </p:nvSpPr>
        <p:spPr>
          <a:xfrm>
            <a:off x="6409376" y="3580709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a|b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;</a:t>
            </a:r>
          </a:p>
          <a:p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aa;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7BE12E-8FF0-3400-277C-6744E92261CD}"/>
              </a:ext>
            </a:extLst>
          </p:cNvPr>
          <p:cNvSpPr txBox="1"/>
          <p:nvPr/>
        </p:nvSpPr>
        <p:spPr>
          <a:xfrm>
            <a:off x="8563590" y="3580709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latin typeface="SimHei" panose="02010609060101010101" pitchFamily="49" charset="-122"/>
                <a:ea typeface="SimHei" panose="02010609060101010101" pitchFamily="49" charset="-122"/>
              </a:rPr>
              <a:t>aS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-&gt;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aa;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0921" y="5773479"/>
            <a:ext cx="3955312" cy="4359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E9F21855-C0AD-1E7C-FA01-447AC77FA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1480641"/>
            <a:ext cx="52197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6799A3C1-9B53-3D78-6827-DBAF43002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1480641"/>
            <a:ext cx="52197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45" y="1574165"/>
            <a:ext cx="6553835" cy="4356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19345" y="2828260"/>
            <a:ext cx="6553835" cy="31020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0722" y="3134372"/>
            <a:ext cx="36855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四元组：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G = {N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T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S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、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P}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903A644F-B184-4410-E6F8-7403B18BF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22" y="1922462"/>
            <a:ext cx="6565900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举例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007360"/>
            <a:ext cx="4737100" cy="1092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8030" y="1480820"/>
            <a:ext cx="48545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Arial Bold" panose="020B0604020202090204" charset="0"/>
                <a:cs typeface="Arial Bold" panose="020B0604020202090204" charset="0"/>
              </a:rPr>
              <a:t>判断表达式 </a:t>
            </a:r>
            <a:r>
              <a:rPr lang="en-US" altLang="zh-CN" sz="2000" b="1" dirty="0">
                <a:latin typeface="Arial Bold" panose="020B0604020202090204" charset="0"/>
                <a:cs typeface="Arial Bold" panose="020B0604020202090204" charset="0"/>
              </a:rPr>
              <a:t>1 + 2 *  3 </a:t>
            </a:r>
            <a:r>
              <a:rPr lang="zh-CN" altLang="en-US" sz="2000" b="1" dirty="0">
                <a:latin typeface="Arial Bold" panose="020B0604020202090204" charset="0"/>
                <a:cs typeface="Arial Bold" panose="020B0604020202090204" charset="0"/>
              </a:rPr>
              <a:t>是否是文法</a:t>
            </a:r>
            <a:r>
              <a:rPr lang="en-US" altLang="zh-CN" sz="2000" b="1" dirty="0">
                <a:latin typeface="Arial Bold" panose="020B0604020202090204" charset="0"/>
                <a:cs typeface="Arial Bold" panose="020B0604020202090204" charset="0"/>
              </a:rPr>
              <a:t>G</a:t>
            </a:r>
            <a:r>
              <a:rPr lang="zh-CN" altLang="en-US" sz="2000" b="1" dirty="0">
                <a:latin typeface="Arial Bold" panose="020B0604020202090204" charset="0"/>
                <a:cs typeface="Arial Bold" panose="020B0604020202090204" charset="0"/>
              </a:rPr>
              <a:t>的元素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9105D-5770-E049-A12D-95119B4B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22" y="4381501"/>
            <a:ext cx="5951251" cy="1077876"/>
          </a:xfrm>
          <a:prstGeom prst="rect">
            <a:avLst/>
          </a:prstGeom>
        </p:spPr>
      </p:pic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72C942B7-D278-EE49-48C8-762E4AC00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30" y="2105571"/>
            <a:ext cx="1841500" cy="165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</a:t>
            </a:r>
            <a:r>
              <a:rPr lang="zh-CN" altLang="en-US" sz="4400" dirty="0"/>
              <a:t>上下文无关文法</a:t>
            </a:r>
            <a:r>
              <a:rPr lang="en-US" altLang="zh-CN" sz="4400" dirty="0"/>
              <a:t>--</a:t>
            </a:r>
            <a:r>
              <a:rPr lang="zh-CN" altLang="en-US" sz="4400" dirty="0"/>
              <a:t>二义性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4542" y="56559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推导树</a:t>
            </a:r>
            <a:endParaRPr kumimoji="1" lang="en-US" altLang="zh-CN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544445"/>
            <a:ext cx="4140200" cy="3111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05" y="2607945"/>
            <a:ext cx="4495800" cy="304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241" y="1377543"/>
            <a:ext cx="5283200" cy="635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82A4B7-AB11-584D-8C25-ED8758CF4026}"/>
              </a:ext>
            </a:extLst>
          </p:cNvPr>
          <p:cNvSpPr txBox="1"/>
          <p:nvPr/>
        </p:nvSpPr>
        <p:spPr>
          <a:xfrm>
            <a:off x="409602" y="3560457"/>
            <a:ext cx="2260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表达式：</a:t>
            </a:r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1+2*3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/>
              <a:t>回顾：</a:t>
            </a:r>
            <a:r>
              <a:rPr lang="zh-CN" altLang="en-US" sz="4400"/>
              <a:t>上下文无关文法</a:t>
            </a:r>
            <a:r>
              <a:rPr lang="en-US" altLang="zh-CN" sz="4400"/>
              <a:t>--</a:t>
            </a:r>
            <a:r>
              <a:rPr lang="zh-CN" altLang="en-US" sz="4400"/>
              <a:t>二义性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63015"/>
            <a:ext cx="3785618" cy="205389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34113" y="1831529"/>
            <a:ext cx="2260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表达式：</a:t>
            </a:r>
            <a:r>
              <a:rPr kumimoji="1" lang="en-US" altLang="zh-CN" sz="2400" dirty="0">
                <a:latin typeface="SimHei" panose="02010609060101010101" pitchFamily="49" charset="-122"/>
                <a:ea typeface="SimHei" panose="02010609060101010101" pitchFamily="49" charset="-122"/>
              </a:rPr>
              <a:t>1+2*3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22" y="2680147"/>
            <a:ext cx="4800600" cy="3771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12EDDF-3D93-2046-AE43-CF2D7E9E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40" y="1630863"/>
            <a:ext cx="5283200" cy="635000"/>
          </a:xfrm>
          <a:prstGeom prst="rect">
            <a:avLst/>
          </a:prstGeom>
        </p:spPr>
      </p:pic>
      <p:sp>
        <p:nvSpPr>
          <p:cNvPr id="3" name="下箭头 2">
            <a:extLst>
              <a:ext uri="{FF2B5EF4-FFF2-40B4-BE49-F238E27FC236}">
                <a16:creationId xmlns:a16="http://schemas.microsoft.com/office/drawing/2014/main" id="{4F8AE0F5-F1EC-FF4B-8397-195F11C42507}"/>
              </a:ext>
            </a:extLst>
          </p:cNvPr>
          <p:cNvSpPr/>
          <p:nvPr/>
        </p:nvSpPr>
        <p:spPr>
          <a:xfrm>
            <a:off x="7988809" y="2568638"/>
            <a:ext cx="334309" cy="10370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</a:t>
            </a:r>
            <a:r>
              <a:rPr lang="en-US" altLang="en-US" sz="4400" dirty="0"/>
              <a:t>：</a:t>
            </a:r>
            <a:r>
              <a:rPr lang="zh-CN" altLang="en-US" sz="4400" dirty="0"/>
              <a:t>结构化归纳法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64" y="1619102"/>
            <a:ext cx="7724937" cy="41756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480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2800" dirty="0"/>
              <a:t>课程内容回顾与补充</a:t>
            </a:r>
          </a:p>
          <a:p>
            <a:pPr marL="457200" indent="-457200">
              <a:buAutoNum type="arabicPeriod"/>
            </a:pPr>
            <a:endParaRPr lang="en-US" altLang="en-US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Coq</a:t>
            </a:r>
            <a:r>
              <a:rPr lang="zh-CN" altLang="en-US" sz="2800" dirty="0"/>
              <a:t>与</a:t>
            </a:r>
            <a:r>
              <a:rPr lang="en-US" altLang="zh-CN" sz="2800" dirty="0"/>
              <a:t>Z3</a:t>
            </a:r>
            <a:r>
              <a:rPr lang="zh-CN" altLang="en-US" sz="2800" dirty="0"/>
              <a:t>使用讲解</a:t>
            </a:r>
            <a:endParaRPr lang="en-US" altLang="en-US" sz="2800" dirty="0"/>
          </a:p>
          <a:p>
            <a:pPr marL="0" indent="0">
              <a:buNone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A83663D-8AAC-4355-BA9B-08DF2408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29" y="2264754"/>
            <a:ext cx="10050780" cy="42399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F2C302D-BB40-4D27-81AE-518866E1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</a:t>
            </a:r>
            <a:r>
              <a:rPr lang="en-US" altLang="en-US" sz="4400" dirty="0"/>
              <a:t>：</a:t>
            </a:r>
            <a:r>
              <a:rPr lang="zh-CN" altLang="en-US" sz="4400" dirty="0"/>
              <a:t>结构化归纳法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FC66F2-5C03-4CF8-B3C0-1DBA2D6B84D3}"/>
              </a:ext>
            </a:extLst>
          </p:cNvPr>
          <p:cNvSpPr txBox="1"/>
          <p:nvPr/>
        </p:nvSpPr>
        <p:spPr>
          <a:xfrm>
            <a:off x="1366982" y="1480641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对于产生式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25284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</a:t>
            </a:r>
            <a:r>
              <a:rPr lang="en-US" altLang="en-US" sz="4400" dirty="0"/>
              <a:t>：</a:t>
            </a:r>
            <a:r>
              <a:rPr lang="zh-CN" altLang="en-US" sz="4400" dirty="0"/>
              <a:t>结构化归纳法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778" y="1236220"/>
            <a:ext cx="6107371" cy="54667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2765" y="1480641"/>
            <a:ext cx="4306186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问题：证明以下给定文法所表示的集合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，左括号和右括号的数量相等。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1" y="3658421"/>
            <a:ext cx="4914900" cy="622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布尔可满足性（合取范式、解析与传播、</a:t>
            </a:r>
            <a:r>
              <a:rPr lang="en-US" altLang="zh-CN" sz="2000" dirty="0"/>
              <a:t>DPLL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2E75B6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布尔可满足性（合取范式、解析与传播、</a:t>
            </a:r>
            <a:r>
              <a:rPr lang="en-US" altLang="zh-CN" sz="2000" dirty="0"/>
              <a:t>DPLL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853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(</a:t>
            </a:r>
            <a:r>
              <a:rPr lang="en" altLang="zh-CN" sz="4400" dirty="0"/>
              <a:t>Propositional logic</a:t>
            </a:r>
            <a:r>
              <a:rPr lang="en-US" altLang="zh-CN" sz="4400" dirty="0"/>
              <a:t>)</a:t>
            </a:r>
            <a:endParaRPr lang="en-US" altLang="en-US" sz="4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254199"/>
            <a:ext cx="7785100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60" y="2031736"/>
            <a:ext cx="8792080" cy="34440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21" y="1173876"/>
            <a:ext cx="6587903" cy="52176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0" y="2114550"/>
            <a:ext cx="77343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480641"/>
            <a:ext cx="753110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34" y="1430999"/>
            <a:ext cx="6229498" cy="52719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480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2800" dirty="0">
                <a:solidFill>
                  <a:srgbClr val="FF0000"/>
                </a:solidFill>
              </a:rPr>
              <a:t>课程内容回顾与补充</a:t>
            </a:r>
          </a:p>
          <a:p>
            <a:pPr marL="457200" indent="-457200">
              <a:buAutoNum type="arabicPeriod"/>
            </a:pPr>
            <a:endParaRPr lang="en-US" altLang="en-US" sz="2800" dirty="0"/>
          </a:p>
          <a:p>
            <a:pPr marL="457200" indent="-457200">
              <a:buAutoNum type="arabicPeriod"/>
            </a:pPr>
            <a:r>
              <a:rPr lang="en-US" altLang="zh-CN" sz="2800" dirty="0"/>
              <a:t>Coq</a:t>
            </a:r>
            <a:r>
              <a:rPr lang="zh-CN" altLang="en-US" sz="2800" dirty="0"/>
              <a:t>与</a:t>
            </a:r>
            <a:r>
              <a:rPr lang="en-US" altLang="zh-CN" sz="2800" dirty="0"/>
              <a:t>Z3</a:t>
            </a:r>
            <a:r>
              <a:rPr lang="zh-CN" altLang="en-US" sz="2800" dirty="0"/>
              <a:t>使用讲解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30" y="1440138"/>
            <a:ext cx="6222409" cy="52627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740" y="1480641"/>
            <a:ext cx="75184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480641"/>
            <a:ext cx="7912100" cy="4965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--</a:t>
            </a:r>
            <a:r>
              <a:rPr lang="zh-CN" altLang="en-US" sz="4400" dirty="0"/>
              <a:t>自然演绎系统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057400"/>
            <a:ext cx="76581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回顾：证明树</a:t>
            </a:r>
            <a:endParaRPr lang="en-US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0E0B94-D6CD-E64C-9CF6-55717B8F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" y="1873249"/>
            <a:ext cx="2239820" cy="779068"/>
          </a:xfrm>
          <a:prstGeom prst="rect">
            <a:avLst/>
          </a:prstGeom>
        </p:spPr>
      </p:pic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2C03C1A-22F9-B15C-3140-81CFFFCD1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4" y="4828376"/>
            <a:ext cx="4699000" cy="1612900"/>
          </a:xfrm>
          <a:prstGeom prst="rect">
            <a:avLst/>
          </a:prstGeom>
        </p:spPr>
      </p:pic>
      <p:pic>
        <p:nvPicPr>
          <p:cNvPr id="9" name="图片 8" descr="表格&#10;&#10;低可信度描述已自动生成">
            <a:extLst>
              <a:ext uri="{FF2B5EF4-FFF2-40B4-BE49-F238E27FC236}">
                <a16:creationId xmlns:a16="http://schemas.microsoft.com/office/drawing/2014/main" id="{3FBDEF76-BF4E-1077-2DEB-8BC47A5A5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89" y="416724"/>
            <a:ext cx="7139665" cy="44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1&amp;2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8" y="1203203"/>
            <a:ext cx="5293368" cy="596651"/>
          </a:xfrm>
          <a:prstGeom prst="rect">
            <a:avLst/>
          </a:prstGeom>
        </p:spPr>
      </p:pic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30587B67-F19B-ED83-7F3C-545D2AAC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72" y="1915022"/>
            <a:ext cx="7645400" cy="478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70F1F6-5B84-CF29-26B4-1766F53E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80" y="1205224"/>
            <a:ext cx="5876344" cy="5946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1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343"/>
            <a:ext cx="12192000" cy="26793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2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068"/>
            <a:ext cx="12192000" cy="305786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3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72" y="1395581"/>
            <a:ext cx="7793808" cy="670229"/>
          </a:xfrm>
          <a:prstGeom prst="rect">
            <a:avLst/>
          </a:prstGeom>
        </p:spPr>
      </p:pic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CE6601E8-50A4-A567-86AC-547D5432E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76" y="2070100"/>
            <a:ext cx="7645400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回顾：命题逻辑</a:t>
            </a:r>
            <a:r>
              <a:rPr lang="en-US" altLang="zh-CN" sz="4400" dirty="0"/>
              <a:t>—</a:t>
            </a:r>
            <a:r>
              <a:rPr lang="zh-CN" altLang="en-US" sz="4400" dirty="0"/>
              <a:t>历史考题</a:t>
            </a:r>
            <a:r>
              <a:rPr lang="en-US" altLang="zh-CN" sz="4400" dirty="0"/>
              <a:t>3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553"/>
            <a:ext cx="12192000" cy="28368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 构造主义逻辑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0210" y="27166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符号系统：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000" dirty="0">
                    <a:sym typeface="+mn-ea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  ::= 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5" t="-22" r="9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0208" y="37234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证明系统：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0208" y="444058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推导规则：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208" y="1854655"/>
            <a:ext cx="518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与经典逻辑的区别：     </a:t>
            </a:r>
            <a:r>
              <a:rPr lang="zh-CN" altLang="en-US" sz="2000" dirty="0"/>
              <a:t>是否接收排中律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没有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被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替换成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" t="-9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2363757" y="3776649"/>
            <a:ext cx="571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与命题逻辑一致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sym typeface="+mn-ea"/>
                  </a:rPr>
                  <a:t>剔除了双重否定律</a:t>
                </a:r>
                <a:endParaRPr kumimoji="1" lang="en-US" altLang="zh-CN" sz="2000" dirty="0">
                  <a:sym typeface="+mn-ea"/>
                </a:endParaRPr>
              </a:p>
              <a:p>
                <a:r>
                  <a:rPr kumimoji="1" lang="zh-CN" altLang="en-US" sz="2000" dirty="0">
                    <a:ea typeface="Cambria Math" panose="02040503050406030204" pitchFamily="18" charset="0"/>
                    <a:sym typeface="+mn-ea"/>
                  </a:rPr>
                  <a:t>剔除了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kumimoji="1" lang="zh-CN" altLang="en-US" dirty="0"/>
                  <a:t>的引入与消去规则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5" t="-5" r="9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4DB6F79-ABA6-91CC-FDFF-B9E9F9F34FB2}"/>
                  </a:ext>
                </a:extLst>
              </p:cNvPr>
              <p:cNvSpPr txBox="1"/>
              <p:nvPr/>
            </p:nvSpPr>
            <p:spPr>
              <a:xfrm>
                <a:off x="6866837" y="1804251"/>
                <a:ext cx="4827622" cy="107721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Arial" panose="020B0604020202090204" pitchFamily="34" charset="0"/>
                  <a:buChar char="•"/>
                </a:pPr>
                <a:r>
                  <a:rPr kumimoji="1" lang="zh-CN" altLang="en-US" sz="3200" dirty="0">
                    <a:latin typeface="Tahoma Regular" panose="020B0604030504040204" charset="0"/>
                    <a:cs typeface="Tahoma Regular" panose="020B0604030504040204" charset="0"/>
                  </a:rPr>
                  <a:t>排中律</a:t>
                </a:r>
                <a:endParaRPr kumimoji="1" lang="en-US" altLang="zh-CN" sz="3200" dirty="0">
                  <a:latin typeface="Tahoma Regular" panose="020B0604030504040204" charset="0"/>
                  <a:cs typeface="Tahoma Regular" panose="020B060403050404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l-GR" altLang="zh-CN" sz="32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kumimoji="1" lang="zh-CN" altLang="en-US" sz="3200" i="1" dirty="0">
                    <a:latin typeface="Cambria Math" panose="02040503050406030204" pitchFamily="18" charset="0"/>
                    <a:sym typeface="+mn-ea"/>
                  </a:rPr>
                  <a:t> </a:t>
                </a:r>
                <a:r>
                  <a:rPr kumimoji="1" lang="en-US" altLang="zh-CN" sz="3200" dirty="0">
                    <a:solidFill>
                      <a:srgbClr val="0432FF"/>
                    </a:solidFill>
                    <a:sym typeface="+mn-ea"/>
                  </a:rPr>
                  <a:t>P \/</a:t>
                </a:r>
                <a:r>
                  <a:rPr kumimoji="1" lang="zh-CN" altLang="en-US" sz="3200" dirty="0">
                    <a:solidFill>
                      <a:srgbClr val="0432FF"/>
                    </a:solidFill>
                    <a:sym typeface="+mn-ea"/>
                  </a:rPr>
                  <a:t> </a:t>
                </a:r>
                <a:r>
                  <a:rPr kumimoji="1" lang="en-US" altLang="zh-CN" sz="3200" dirty="0">
                    <a:solidFill>
                      <a:srgbClr val="0432FF"/>
                    </a:solidFill>
                    <a:sym typeface="+mn-ea"/>
                  </a:rPr>
                  <a:t>~P</a:t>
                </a:r>
                <a:endParaRPr kumimoji="1" lang="en-US" altLang="zh-CN" sz="3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4DB6F79-ABA6-91CC-FDFF-B9E9F9F3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837" y="1804251"/>
                <a:ext cx="4827622" cy="1077218"/>
              </a:xfrm>
              <a:prstGeom prst="rect">
                <a:avLst/>
              </a:prstGeom>
              <a:blipFill>
                <a:blip r:embed="rId5"/>
                <a:stretch>
                  <a:fillRect l="-2887" t="-9302" b="-15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FF0000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布尔可满足性（合取范式、解析与传播、</a:t>
            </a:r>
            <a:r>
              <a:rPr lang="en-US" altLang="zh-CN" sz="2000" dirty="0">
                <a:solidFill>
                  <a:srgbClr val="0070C0"/>
                </a:solidFill>
              </a:rPr>
              <a:t>DPLL</a:t>
            </a:r>
            <a:r>
              <a:rPr lang="zh-CN" altLang="en-US" sz="2000" dirty="0">
                <a:solidFill>
                  <a:srgbClr val="0070C0"/>
                </a:solidFill>
              </a:rPr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099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207280" y="2023807"/>
            <a:ext cx="8990629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+mn-ea"/>
              </a:rPr>
              <a:t>定义：在逻辑学或计算机科学中，布尔可满足性问题（简称</a:t>
            </a:r>
            <a:r>
              <a:rPr kumimoji="1" lang="en-GB" altLang="zh-CN" sz="2000" dirty="0">
                <a:latin typeface="+mn-ea"/>
              </a:rPr>
              <a:t>SAT</a:t>
            </a:r>
            <a:r>
              <a:rPr kumimoji="1" lang="zh-CN" altLang="en-US" sz="2000" dirty="0">
                <a:latin typeface="+mn-ea"/>
              </a:rPr>
              <a:t>问题）是指判断对于给定的逻辑命题是否存在一个解，如果存在，则认为给定命题可满足；反之，则不可满足。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07280" y="3942432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+mn-ea"/>
              </a:rPr>
              <a:t>第一个</a:t>
            </a:r>
            <a:r>
              <a:rPr kumimoji="1" lang="en-US" altLang="zh-CN" sz="2000" dirty="0">
                <a:latin typeface="+mn-ea"/>
              </a:rPr>
              <a:t> NPC </a:t>
            </a:r>
            <a:r>
              <a:rPr kumimoji="1" lang="zh-CN" altLang="en-US" sz="2000" dirty="0">
                <a:latin typeface="+mn-ea"/>
              </a:rPr>
              <a:t>问题 （</a:t>
            </a:r>
            <a:r>
              <a:rPr kumimoji="1" lang="en-GB" altLang="zh-CN" sz="2000" dirty="0">
                <a:latin typeface="+mn-ea"/>
              </a:rPr>
              <a:t>Cook-Levin, 1971</a:t>
            </a:r>
            <a:r>
              <a:rPr kumimoji="1" lang="zh-CN" altLang="en-US" sz="2000" dirty="0">
                <a:latin typeface="+mn-ea"/>
              </a:rPr>
              <a:t>）</a:t>
            </a:r>
            <a:endParaRPr kumimoji="1" lang="en-US" altLang="zh-CN" sz="2000" dirty="0">
              <a:latin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05469" y="2327082"/>
          <a:ext cx="4766932" cy="2203835"/>
        </p:xfrm>
        <a:graphic>
          <a:graphicData uri="http://schemas.openxmlformats.org/drawingml/2006/table">
            <a:tbl>
              <a:tblPr/>
              <a:tblGrid>
                <a:gridCol w="119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17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</a:rPr>
                        <a:t>P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</a:rPr>
                        <a:t>Q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</a:rPr>
                        <a:t>𝐏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effectLst/>
                        </a:rPr>
                        <a:t>\/</a:t>
                      </a: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</a:rPr>
                        <a:t>𝐐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b="1">
                          <a:solidFill>
                            <a:srgbClr val="FFFFFF"/>
                          </a:solidFill>
                          <a:effectLst/>
                        </a:rPr>
                        <a:t>P/\~P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T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800" dirty="0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GB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1052195" y="1387475"/>
            <a:ext cx="1554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dirty="0">
                <a:sym typeface="+mn-ea"/>
              </a:rPr>
              <a:t>对命题求解：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8" y="1387752"/>
            <a:ext cx="2765648" cy="566958"/>
          </a:xfrm>
          <a:prstGeom prst="rect">
            <a:avLst/>
          </a:prstGeom>
        </p:spPr>
      </p:pic>
      <p:pic>
        <p:nvPicPr>
          <p:cNvPr id="7" name="图片 6" descr="截屏2021-11-23 下午2.31.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75" y="2469311"/>
            <a:ext cx="5156200" cy="419100"/>
          </a:xfrm>
          <a:prstGeom prst="rect">
            <a:avLst/>
          </a:prstGeom>
        </p:spPr>
      </p:pic>
      <p:pic>
        <p:nvPicPr>
          <p:cNvPr id="8" name="图片 7" descr="截屏2021-11-23 下午2.32.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3" y="3377628"/>
            <a:ext cx="7569835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43" y="2022117"/>
            <a:ext cx="2765648" cy="566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97172" y="2105541"/>
            <a:ext cx="1658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对命题求解：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97172" y="3062176"/>
            <a:ext cx="4557938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/>
              <a:t>DPLL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dirty="0"/>
              <a:t>CNF</a:t>
            </a:r>
            <a:r>
              <a:rPr kumimoji="1" lang="zh-CN" altLang="en-US" dirty="0"/>
              <a:t>（合取范式）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/>
              <a:t>解析与传播</a:t>
            </a:r>
            <a:endParaRPr kumimoji="1" lang="en-US" altLang="zh-CN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/>
              <a:t>解析：决策</a:t>
            </a:r>
            <a:endParaRPr kumimoji="1" lang="en-US" altLang="zh-CN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/>
              <a:t>传播：布尔约束传播</a:t>
            </a:r>
            <a:r>
              <a:rPr kumimoji="1" lang="en-US" altLang="zh-CN" dirty="0"/>
              <a:t>(BCP)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34" y="1480641"/>
            <a:ext cx="5554288" cy="468686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2457450"/>
            <a:ext cx="4114800" cy="1943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277" y="2883344"/>
            <a:ext cx="3835400" cy="12827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196072" y="3136604"/>
            <a:ext cx="1374553" cy="584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第一步：消去蕴含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117" r="4" b="-2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39" y="2794070"/>
            <a:ext cx="3689497" cy="24596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55581" y="2382532"/>
            <a:ext cx="33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等价转换公式：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第一步：消去蕴含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117" r="4" b="-2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" name="下箭头 2"/>
          <p:cNvSpPr/>
          <p:nvPr/>
        </p:nvSpPr>
        <p:spPr>
          <a:xfrm>
            <a:off x="2375785" y="3365950"/>
            <a:ext cx="786809" cy="1239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消去蕴含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40" y="4733704"/>
            <a:ext cx="3619500" cy="4953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509529" y="3586203"/>
            <a:ext cx="1763468" cy="79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等价转换公式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227" y="2328235"/>
            <a:ext cx="3098800" cy="3073400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08E2A86E-B436-5E64-B2A4-4CE27338D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2" y="2602614"/>
            <a:ext cx="4965700" cy="63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3222" y="4619428"/>
            <a:ext cx="5760070" cy="5636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89750" y="4619427"/>
            <a:ext cx="1895056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9101264" y="4619427"/>
            <a:ext cx="189505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/>
                  <a:t>第一步：消去蕴含</a:t>
                </a:r>
                <a14:m>
                  <m:oMath xmlns:m="http://schemas.openxmlformats.org/officeDocument/2006/math"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71" y="1485804"/>
                <a:ext cx="334925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" t="-117" r="4" b="-2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22" y="2234911"/>
            <a:ext cx="6464300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EB412C-8C3D-EC98-00FB-F44479F0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97" y="1323400"/>
            <a:ext cx="3098800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763770" y="1485804"/>
            <a:ext cx="4983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第二步：等价转换为</a:t>
            </a:r>
            <a:r>
              <a:rPr kumimoji="1" lang="en-US" altLang="zh-CN" sz="2400" dirty="0"/>
              <a:t>NNF(</a:t>
            </a:r>
            <a:r>
              <a:rPr kumimoji="1" lang="zh-CN" altLang="en-US" sz="2400" dirty="0"/>
              <a:t>否定范式</a:t>
            </a:r>
            <a:r>
              <a:rPr kumimoji="1" lang="en-US" altLang="zh-CN" sz="2400" dirty="0"/>
              <a:t>)</a:t>
            </a:r>
            <a:endParaRPr kumimoji="1" lang="zh-CN" altLang="en-US" sz="2400" dirty="0"/>
          </a:p>
        </p:txBody>
      </p:sp>
      <p:sp>
        <p:nvSpPr>
          <p:cNvPr id="7" name="下箭头 6"/>
          <p:cNvSpPr/>
          <p:nvPr/>
        </p:nvSpPr>
        <p:spPr>
          <a:xfrm>
            <a:off x="2375785" y="3365950"/>
            <a:ext cx="786809" cy="1239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NNF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3" y="2651472"/>
            <a:ext cx="3619500" cy="49530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999166" y="3586203"/>
            <a:ext cx="1763468" cy="79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6" y="4824081"/>
            <a:ext cx="3467100" cy="533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52" y="1706603"/>
            <a:ext cx="36449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763770" y="1485804"/>
            <a:ext cx="392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第二步：等价转换为</a:t>
            </a:r>
            <a:r>
              <a:rPr kumimoji="1" lang="en-US" altLang="zh-CN" sz="2400" dirty="0"/>
              <a:t>NNF</a:t>
            </a:r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00" y="2161295"/>
            <a:ext cx="5871889" cy="4303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D691CC-B0B1-4130-6B3E-A00F54CF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38" y="1043412"/>
            <a:ext cx="36449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回顾：可满足性问题(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763770" y="1485804"/>
            <a:ext cx="392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第三步：等价转换为</a:t>
            </a:r>
            <a:r>
              <a:rPr kumimoji="1" lang="en-US" altLang="zh-CN" sz="2400" dirty="0"/>
              <a:t>CNF</a:t>
            </a:r>
            <a:endParaRPr kumimoji="1" lang="zh-CN" altLang="en-US" sz="2400" dirty="0"/>
          </a:p>
        </p:txBody>
      </p:sp>
      <p:sp>
        <p:nvSpPr>
          <p:cNvPr id="7" name="下箭头 6"/>
          <p:cNvSpPr/>
          <p:nvPr/>
        </p:nvSpPr>
        <p:spPr>
          <a:xfrm>
            <a:off x="2375784" y="3263430"/>
            <a:ext cx="786809" cy="1239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CNF</a:t>
            </a:r>
            <a:endParaRPr kumimoji="1"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4516777" y="3564938"/>
            <a:ext cx="1763468" cy="7989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等价转换公式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39" y="2441462"/>
            <a:ext cx="3467100" cy="533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48" y="4646133"/>
            <a:ext cx="2146300" cy="1244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534" y="2266212"/>
            <a:ext cx="36195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26975"/>
          <a:stretch/>
        </p:blipFill>
        <p:spPr>
          <a:xfrm>
            <a:off x="562060" y="1129658"/>
            <a:ext cx="5176462" cy="40698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DF6228-B526-B5A6-23FF-466A060B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07" y="303101"/>
            <a:ext cx="2949938" cy="31258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SAT)-CNF</a:t>
            </a:r>
            <a:endParaRPr lang="en-US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DF6228-B526-B5A6-23FF-466A060B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7" y="303101"/>
            <a:ext cx="2949938" cy="3125899"/>
          </a:xfrm>
          <a:prstGeom prst="rect">
            <a:avLst/>
          </a:prstGeom>
        </p:spPr>
      </p:pic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3E01AC99-FC40-66B0-D598-462D05948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7622"/>
            <a:ext cx="5181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9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</a:t>
            </a:r>
            <a:r>
              <a:rPr lang="zh-CN" altLang="en-US" sz="4400" dirty="0"/>
              <a:t>解析与传播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04" y="1140322"/>
            <a:ext cx="6235700" cy="5562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3134" y="1690576"/>
            <a:ext cx="118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解析：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回顾：可满足性问题</a:t>
            </a:r>
            <a:r>
              <a:rPr lang="en-US" altLang="en-US" sz="4400" dirty="0"/>
              <a:t>(</a:t>
            </a:r>
            <a:r>
              <a:rPr lang="en-US" altLang="zh-CN" sz="4400" dirty="0"/>
              <a:t>SAT)-</a:t>
            </a:r>
            <a:r>
              <a:rPr lang="zh-CN" altLang="en-US" sz="4400" dirty="0"/>
              <a:t>解析与传播</a:t>
            </a:r>
            <a:endParaRPr lang="en-US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893133" y="1690576"/>
            <a:ext cx="1509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传播：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987" y="1480641"/>
            <a:ext cx="65024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48064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2800" dirty="0"/>
              <a:t>课程内容回顾与补充</a:t>
            </a:r>
          </a:p>
          <a:p>
            <a:pPr marL="457200" indent="-457200">
              <a:buAutoNum type="arabicPeriod"/>
            </a:pPr>
            <a:endParaRPr lang="en-US" altLang="en-US" sz="2800" dirty="0"/>
          </a:p>
          <a:p>
            <a:pPr marL="457200" indent="-457200"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</a:rPr>
              <a:t>Coq</a:t>
            </a:r>
            <a:r>
              <a:rPr lang="zh-CN" altLang="en-US" sz="2800" dirty="0">
                <a:solidFill>
                  <a:srgbClr val="FF0000"/>
                </a:solidFill>
              </a:rPr>
              <a:t>与</a:t>
            </a:r>
            <a:r>
              <a:rPr lang="en-US" altLang="zh-CN" sz="2800" dirty="0">
                <a:solidFill>
                  <a:srgbClr val="FF0000"/>
                </a:solidFill>
              </a:rPr>
              <a:t>Z3</a:t>
            </a:r>
            <a:r>
              <a:rPr lang="zh-CN" altLang="en-US" sz="2800" dirty="0">
                <a:solidFill>
                  <a:srgbClr val="FF0000"/>
                </a:solidFill>
              </a:rPr>
              <a:t>使用讲解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37710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212F9C-350F-A45A-5F7A-7F743266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/>
              <a:t>C</a:t>
            </a:r>
            <a:r>
              <a:rPr lang="en-US" altLang="zh-CN" sz="4400" dirty="0"/>
              <a:t>oq &amp; Z3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2021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748120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3222" y="4619428"/>
            <a:ext cx="5760070" cy="5636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89750" y="4619427"/>
            <a:ext cx="1895056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9101264" y="4619427"/>
            <a:ext cx="189505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992956" y="4243868"/>
            <a:ext cx="687404" cy="37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14397" y="3056996"/>
            <a:ext cx="10385068" cy="1041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429000"/>
            <a:ext cx="5068308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SAT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（布尔可满足性）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482280" y="3056995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可满足性理论</a:t>
            </a:r>
          </a:p>
        </p:txBody>
      </p:sp>
      <p:sp>
        <p:nvSpPr>
          <p:cNvPr id="24" name="矩形 23"/>
          <p:cNvSpPr/>
          <p:nvPr/>
        </p:nvSpPr>
        <p:spPr>
          <a:xfrm>
            <a:off x="6483621" y="3429000"/>
            <a:ext cx="4512700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SMT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（满足性模理论）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921844-E0D2-32D5-DE85-CE0F8040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/>
              <a:t>C</a:t>
            </a:r>
            <a:r>
              <a:rPr lang="en-US" altLang="zh-CN" sz="4400" dirty="0"/>
              <a:t>oq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196332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50CFF9-EE9E-2CE2-59DF-7D668DB9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65" y="1153963"/>
            <a:ext cx="7264269" cy="45500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82B380-BBA5-73B2-94C1-E0E8509D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b="1" dirty="0"/>
              <a:t>回顾：命题逻辑</a:t>
            </a:r>
            <a:r>
              <a:rPr lang="en-US" altLang="zh-CN" sz="4400" b="1" dirty="0"/>
              <a:t>--</a:t>
            </a:r>
            <a:r>
              <a:rPr lang="zh-CN" altLang="en-US" sz="4400" b="1" dirty="0"/>
              <a:t>自然演绎系统</a:t>
            </a:r>
            <a:endParaRPr lang="en-US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98915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Coq：Coq</a:t>
            </a:r>
            <a:r>
              <a:rPr lang="zh-CN" altLang="en-US" sz="4400" dirty="0"/>
              <a:t> </a:t>
            </a:r>
            <a:r>
              <a:rPr lang="en-US" altLang="en-US" sz="4400" dirty="0">
                <a:sym typeface="+mn-ea"/>
              </a:rPr>
              <a:t>Tactics</a:t>
            </a:r>
            <a:r>
              <a:rPr lang="zh-CN" altLang="en-US" sz="4400" dirty="0"/>
              <a:t> </a:t>
            </a:r>
            <a:endParaRPr lang="en-US" altLang="en-US" sz="44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62002" y="1481667"/>
          <a:ext cx="10193865" cy="454042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24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689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Goal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Hypothesis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simple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exact/auto/reflexivity/apply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/\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split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destruct H as [Hp Hq]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\/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left/right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destruct H as [Hp | Hq]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-&gt;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intro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Apply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~P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unfold/intro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unfold/apply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 &lt;-&gt; Q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split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apply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forall x, 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Intro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apply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5126960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exists x, P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exists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destruct H as [x Hx]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160175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contradiction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306243"/>
                  </a:ext>
                </a:extLst>
              </a:tr>
              <a:tr h="40868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 = b 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rewrite H / rewrite &lt;-H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3527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dirty="0"/>
              <a:t>思考</a:t>
            </a:r>
            <a:r>
              <a:rPr lang="en-US" altLang="en-US" sz="4400" dirty="0"/>
              <a:t> ：Coq中的构造逻辑与经典逻辑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中使用的是哪种逻辑？经典逻辑？构造逻辑？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804333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 构造主义逻辑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0210" y="27166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符号系统：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000" dirty="0">
                    <a:sym typeface="+mn-ea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  ::= 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zh-CN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kumimoji="1"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9" y="2716619"/>
                <a:ext cx="5715228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5" t="-22" r="9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0208" y="37234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证明系统：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0208" y="444058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推导规则：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208" y="1854655"/>
            <a:ext cx="518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与经典逻辑的区别：     </a:t>
            </a:r>
            <a:r>
              <a:rPr lang="zh-CN" altLang="en-US" sz="2000" dirty="0"/>
              <a:t>是否接收排中律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没有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将</m:t>
                      </m:r>
                      <m:r>
                        <a:rPr kumimoji="1" lang="zh-CN" alt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被</m:t>
                      </m:r>
                      <m:r>
                        <a:rPr kumimoji="1" lang="zh-CN" alt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替换成</m:t>
                      </m:r>
                      <m:r>
                        <a:rPr kumimoji="1"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720" y="3169952"/>
                <a:ext cx="320472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" t="-9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2363757" y="3776649"/>
            <a:ext cx="571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与命题逻辑一致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>
                    <a:sym typeface="+mn-ea"/>
                  </a:rPr>
                  <a:t>剔除了双重否定律</a:t>
                </a:r>
                <a:endParaRPr kumimoji="1" lang="en-US" altLang="zh-CN" sz="2000" dirty="0">
                  <a:sym typeface="+mn-ea"/>
                </a:endParaRPr>
              </a:p>
              <a:p>
                <a:r>
                  <a:rPr kumimoji="1" lang="zh-CN" altLang="en-US" sz="2000" dirty="0">
                    <a:ea typeface="Cambria Math" panose="02040503050406030204" pitchFamily="18" charset="0"/>
                    <a:sym typeface="+mn-ea"/>
                  </a:rPr>
                  <a:t>剔除了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</m:oMath>
                </a14:m>
                <a:r>
                  <a:rPr kumimoji="1" lang="zh-CN" altLang="en-US" dirty="0"/>
                  <a:t>的引入与消去规则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57" y="4440588"/>
                <a:ext cx="5715228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5" t="-5" r="9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dirty="0"/>
              <a:t>思考</a:t>
            </a:r>
            <a:r>
              <a:rPr lang="en-US" altLang="en-US" sz="4400" dirty="0"/>
              <a:t> ：Coq中的构造逻辑与经典逻辑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中使用的是哪种逻辑？经典逻辑？构造逻辑？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804333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2325097"/>
            <a:ext cx="33906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中能证明以下命题吗：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buFontTx/>
              <a:buChar char="-"/>
            </a:pPr>
            <a:r>
              <a:rPr lang="en-GB" altLang="zh-CN" dirty="0"/>
              <a:t>P \/ ~ P</a:t>
            </a:r>
          </a:p>
          <a:p>
            <a:pPr marL="800100" lvl="1" indent="-342900">
              <a:buFontTx/>
              <a:buChar char="-"/>
            </a:pPr>
            <a:r>
              <a:rPr lang="en-GB" altLang="zh-CN" dirty="0"/>
              <a:t>~~P -&gt; P</a:t>
            </a:r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22" y="4175734"/>
            <a:ext cx="646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0722" y="3956313"/>
            <a:ext cx="64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218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dirty="0"/>
              <a:t>思考</a:t>
            </a:r>
            <a:r>
              <a:rPr lang="en-US" altLang="en-US" sz="4400" dirty="0"/>
              <a:t> ：Coq中的构造逻辑与经典逻辑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0722" y="1558881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中使用的是哪种逻辑？经典逻辑？构造逻辑？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804333" y="143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2325097"/>
            <a:ext cx="348044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中能证明以下命题吗：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buFontTx/>
              <a:buChar char="-"/>
            </a:pPr>
            <a:r>
              <a:rPr lang="en-GB" altLang="zh-CN" dirty="0"/>
              <a:t>P \/ ~ P</a:t>
            </a:r>
          </a:p>
          <a:p>
            <a:pPr marL="800100" lvl="1" indent="-342900">
              <a:buFontTx/>
              <a:buChar char="-"/>
            </a:pPr>
            <a:r>
              <a:rPr lang="en-GB" altLang="zh-CN" dirty="0"/>
              <a:t>~~P -&gt; P</a:t>
            </a:r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722" y="4175734"/>
            <a:ext cx="646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0722" y="3956313"/>
            <a:ext cx="646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0722" y="3429000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中默认使用构造逻辑</a:t>
            </a:r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0722" y="4173745"/>
            <a:ext cx="46730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Coq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中使用经典逻辑</a:t>
            </a:r>
            <a:endParaRPr kumimoji="1"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800100" lvl="1" indent="-342900">
              <a:buFontTx/>
              <a:buChar char="-"/>
            </a:pPr>
            <a:r>
              <a:rPr lang="en-GB" altLang="zh-CN" dirty="0"/>
              <a:t>Require Import Coq.Logic.Classical.</a:t>
            </a:r>
          </a:p>
          <a:p>
            <a:pPr marL="800100" lvl="1" indent="-342900">
              <a:buFontTx/>
              <a:buChar char="-"/>
            </a:pPr>
            <a:r>
              <a:rPr lang="en-GB" altLang="zh-CN" dirty="0"/>
              <a:t>destruct (classic P) as [p | np].</a:t>
            </a:r>
            <a:endParaRPr kumimoji="1" lang="en-GB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/>
            <a:endParaRPr kumimoji="1" lang="zh-CN" alt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1457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8B9B5-424D-6C0A-6CC6-14AE1D02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en-US" sz="4400" dirty="0"/>
              <a:t>Z</a:t>
            </a:r>
            <a:r>
              <a:rPr lang="en-US" altLang="zh-CN" sz="4400" dirty="0"/>
              <a:t>3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18953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作业：作业提交问题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47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作业放入源码文件即可，注意不要把</a:t>
            </a:r>
            <a:r>
              <a:rPr lang="en-US" altLang="zh-CN" dirty="0"/>
              <a:t>venv</a:t>
            </a:r>
            <a:r>
              <a:rPr lang="zh-CN" altLang="en-US" dirty="0"/>
              <a:t>文件等打到压缩包内，不要使用</a:t>
            </a:r>
            <a:r>
              <a:rPr lang="en-US" altLang="zh-CN" dirty="0"/>
              <a:t>pdf, doc, </a:t>
            </a:r>
            <a:r>
              <a:rPr lang="zh-CN" altLang="en-US" dirty="0"/>
              <a:t>截图等形式交作业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不接受任何理由的迟交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独立完成，如果有任何困难发帖到</a:t>
            </a:r>
            <a:r>
              <a:rPr lang="en-US" altLang="zh-CN" dirty="0"/>
              <a:t>piazza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其它问题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47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Piazza</a:t>
            </a:r>
            <a:r>
              <a:rPr lang="zh-CN" altLang="en-US" dirty="0"/>
              <a:t>：</a:t>
            </a:r>
            <a:endParaRPr lang="en-GB" altLang="zh-CN" dirty="0"/>
          </a:p>
          <a:p>
            <a:r>
              <a:rPr lang="en-US" altLang="zh-CN" dirty="0">
                <a:hlinkClick r:id="rId2"/>
              </a:rPr>
              <a:t>http://piazza.com/ustc.edu.cn/fall2022/eien7002p/home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en-US" dirty="0" err="1"/>
              <a:t>QQ群</a:t>
            </a:r>
            <a:r>
              <a:rPr lang="zh-CN" altLang="en-US" dirty="0"/>
              <a:t> ：</a:t>
            </a:r>
            <a:r>
              <a:rPr lang="en-US" altLang="zh-CN" dirty="0"/>
              <a:t>345099869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上下文无关文法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29150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3222" y="4619428"/>
            <a:ext cx="5760070" cy="56369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89750" y="4619427"/>
            <a:ext cx="1895056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9101264" y="4619427"/>
            <a:ext cx="189505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14723" y="4201352"/>
            <a:ext cx="687404" cy="37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14397" y="3056996"/>
            <a:ext cx="10385068" cy="1041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429000"/>
            <a:ext cx="5068308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SAT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（布尔可满足性）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78684" y="3047479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可满足性理论</a:t>
            </a:r>
          </a:p>
        </p:txBody>
      </p:sp>
      <p:sp>
        <p:nvSpPr>
          <p:cNvPr id="24" name="矩形 23"/>
          <p:cNvSpPr/>
          <p:nvPr/>
        </p:nvSpPr>
        <p:spPr>
          <a:xfrm>
            <a:off x="6483621" y="3429000"/>
            <a:ext cx="4512700" cy="5672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SMT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（满足性模理论）</a:t>
            </a:r>
          </a:p>
        </p:txBody>
      </p:sp>
      <p:sp>
        <p:nvSpPr>
          <p:cNvPr id="21" name="矩形 20"/>
          <p:cNvSpPr/>
          <p:nvPr/>
        </p:nvSpPr>
        <p:spPr>
          <a:xfrm>
            <a:off x="903466" y="1870121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2291" y="2228202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92956" y="1852645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</a:p>
        </p:txBody>
      </p:sp>
      <p:sp>
        <p:nvSpPr>
          <p:cNvPr id="26" name="矩形 25"/>
          <p:cNvSpPr/>
          <p:nvPr/>
        </p:nvSpPr>
        <p:spPr>
          <a:xfrm>
            <a:off x="4025181" y="2228202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58425" y="2236279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752978" y="2236279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布尔可满足性（合取范式、解析与传播、</a:t>
            </a:r>
            <a:r>
              <a:rPr lang="en-US" altLang="zh-CN" sz="2000" dirty="0"/>
              <a:t>DPLL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70C0"/>
                </a:solidFill>
              </a:rPr>
              <a:t>布尔可满足性（合取范式、解析与传播、</a:t>
            </a:r>
            <a:r>
              <a:rPr lang="en-US" altLang="zh-CN" sz="2000" dirty="0">
                <a:solidFill>
                  <a:srgbClr val="0070C0"/>
                </a:solidFill>
              </a:rPr>
              <a:t>DPLL</a:t>
            </a:r>
            <a:r>
              <a:rPr lang="zh-CN" altLang="en-US" sz="2000" dirty="0">
                <a:solidFill>
                  <a:srgbClr val="0070C0"/>
                </a:solidFill>
              </a:rPr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fb0f35a-b93d-4a94-99c2-c1b181bc762d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2528</Words>
  <Application>Microsoft Macintosh PowerPoint</Application>
  <PresentationFormat>宽屏</PresentationFormat>
  <Paragraphs>334</Paragraphs>
  <Slides>69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SimHei</vt:lpstr>
      <vt:lpstr>宋体</vt:lpstr>
      <vt:lpstr>Arial Bold</vt:lpstr>
      <vt:lpstr>Tahoma Regular</vt:lpstr>
      <vt:lpstr>Arial</vt:lpstr>
      <vt:lpstr>Arial Black</vt:lpstr>
      <vt:lpstr>Calibri</vt:lpstr>
      <vt:lpstr>Cambria Math</vt:lpstr>
      <vt:lpstr>Wingdings</vt:lpstr>
      <vt:lpstr>Office 主题​​</vt:lpstr>
      <vt:lpstr>Formal Method 2022-Fall</vt:lpstr>
      <vt:lpstr>习题回顾课程内容</vt:lpstr>
      <vt:lpstr>习题回顾课程内容</vt:lpstr>
      <vt:lpstr>回顾：课程逻辑</vt:lpstr>
      <vt:lpstr>回顾：课程逻辑</vt:lpstr>
      <vt:lpstr>回顾：课程逻辑</vt:lpstr>
      <vt:lpstr>回顾：课程逻辑</vt:lpstr>
      <vt:lpstr>回顾：课程大纲</vt:lpstr>
      <vt:lpstr>回顾：课程大纲</vt:lpstr>
      <vt:lpstr>回顾：计算复杂性理论</vt:lpstr>
      <vt:lpstr>回顾：上下文无关文法</vt:lpstr>
      <vt:lpstr>回顾：上下文无关文法--举例</vt:lpstr>
      <vt:lpstr>回顾：上下文无关文法--举例</vt:lpstr>
      <vt:lpstr>回顾：上下文无关文法--举例</vt:lpstr>
      <vt:lpstr>回顾：上下文无关文法--举例</vt:lpstr>
      <vt:lpstr>回顾：上下文无关文法--举例</vt:lpstr>
      <vt:lpstr>回顾：上下文无关文法--二义性</vt:lpstr>
      <vt:lpstr>回顾：上下文无关文法--二义性</vt:lpstr>
      <vt:lpstr>回顾：结构化归纳法</vt:lpstr>
      <vt:lpstr>回顾：结构化归纳法</vt:lpstr>
      <vt:lpstr>回顾：结构化归纳法</vt:lpstr>
      <vt:lpstr>回顾：课程大纲</vt:lpstr>
      <vt:lpstr>回顾：课程大纲</vt:lpstr>
      <vt:lpstr>回顾：命题逻辑(Propositional logic)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回顾：命题逻辑--自然演绎系统</vt:lpstr>
      <vt:lpstr>回顾：证明树</vt:lpstr>
      <vt:lpstr>回顾：命题逻辑—历史考题1&amp;2</vt:lpstr>
      <vt:lpstr>回顾：命题逻辑—历史考题1</vt:lpstr>
      <vt:lpstr>回顾：命题逻辑—历史考题2</vt:lpstr>
      <vt:lpstr>回顾：命题逻辑—历史考题3</vt:lpstr>
      <vt:lpstr>回顾：命题逻辑—历史考题3</vt:lpstr>
      <vt:lpstr>回顾： 构造主义逻辑</vt:lpstr>
      <vt:lpstr>回顾：课程大纲</vt:lpstr>
      <vt:lpstr>回顾：可满足性问题(SAT)</vt:lpstr>
      <vt:lpstr>回顾：可满足性问题(SAT)</vt:lpstr>
      <vt:lpstr>回顾：可满足性问题(SAT)</vt:lpstr>
      <vt:lpstr>回顾：可满足性问题(SAT)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回顾：可满足性问题(SAT)-CNF</vt:lpstr>
      <vt:lpstr>回顾：可满足性问题(SAT)-解析与传播</vt:lpstr>
      <vt:lpstr>回顾：可满足性问题(SAT)-解析与传播</vt:lpstr>
      <vt:lpstr>习题回顾课程内容</vt:lpstr>
      <vt:lpstr>Coq &amp; Z3</vt:lpstr>
      <vt:lpstr>Coq</vt:lpstr>
      <vt:lpstr>回顾：命题逻辑--自然演绎系统</vt:lpstr>
      <vt:lpstr>Coq：Coq Tactics </vt:lpstr>
      <vt:lpstr>思考 ：Coq中的构造逻辑与经典逻辑</vt:lpstr>
      <vt:lpstr>回顾： 构造主义逻辑</vt:lpstr>
      <vt:lpstr>思考 ：Coq中的构造逻辑与经典逻辑</vt:lpstr>
      <vt:lpstr>思考 ：Coq中的构造逻辑与经典逻辑</vt:lpstr>
      <vt:lpstr>Z3</vt:lpstr>
      <vt:lpstr>作业：作业提交问题</vt:lpstr>
      <vt:lpstr>其它问题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Method 2020-Spring</dc:title>
  <dc:creator>tfd</dc:creator>
  <cp:lastModifiedBy>A57712</cp:lastModifiedBy>
  <cp:revision>85</cp:revision>
  <dcterms:created xsi:type="dcterms:W3CDTF">2021-10-29T02:52:00Z</dcterms:created>
  <dcterms:modified xsi:type="dcterms:W3CDTF">2022-12-06T11:59:15Z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